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7" r:id="rId2"/>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5" autoAdjust="0"/>
    <p:restoredTop sz="94660"/>
  </p:normalViewPr>
  <p:slideViewPr>
    <p:cSldViewPr snapToGrid="0">
      <p:cViewPr varScale="1">
        <p:scale>
          <a:sx n="60" d="100"/>
          <a:sy n="60" d="100"/>
        </p:scale>
        <p:origin x="255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25231135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353057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15603097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4079596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he-IL"/>
              <a:t>ערוך סגנונות טקסט של תבנית בסיס</a:t>
            </a:r>
          </a:p>
        </p:txBody>
      </p:sp>
      <p:sp>
        <p:nvSpPr>
          <p:cNvPr id="4" name="Date Placeholder 3"/>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3804316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1104348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4" name="Content Placeholder 3"/>
          <p:cNvSpPr>
            <a:spLocks noGrp="1"/>
          </p:cNvSpPr>
          <p:nvPr>
            <p:ph sz="half" idx="2"/>
          </p:nvPr>
        </p:nvSpPr>
        <p:spPr>
          <a:xfrm>
            <a:off x="472381" y="3618442"/>
            <a:ext cx="2901255" cy="5322183"/>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he-IL"/>
              <a:t>ערוך סגנונות טקסט של תבנית בסיס</a:t>
            </a:r>
          </a:p>
        </p:txBody>
      </p:sp>
      <p:sp>
        <p:nvSpPr>
          <p:cNvPr id="6" name="Content Placeholder 5"/>
          <p:cNvSpPr>
            <a:spLocks noGrp="1"/>
          </p:cNvSpPr>
          <p:nvPr>
            <p:ph sz="quarter" idx="4"/>
          </p:nvPr>
        </p:nvSpPr>
        <p:spPr>
          <a:xfrm>
            <a:off x="3471863" y="3618442"/>
            <a:ext cx="2915543" cy="5322183"/>
          </a:xfrm>
        </p:spPr>
        <p:txBody>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1613231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1538852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1354762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39158557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he-IL"/>
              <a:t>ערוך סגנונות טקסט של תבנית בסיס</a:t>
            </a:r>
          </a:p>
        </p:txBody>
      </p:sp>
      <p:sp>
        <p:nvSpPr>
          <p:cNvPr id="5" name="Date Placeholder 4"/>
          <p:cNvSpPr>
            <a:spLocks noGrp="1"/>
          </p:cNvSpPr>
          <p:nvPr>
            <p:ph type="dt" sz="half" idx="10"/>
          </p:nvPr>
        </p:nvSpPr>
        <p:spPr/>
        <p:txBody>
          <a:bodyPr/>
          <a:lstStyle/>
          <a:p>
            <a:fld id="{15D85DB9-6F35-4FF0-99E0-5ACA7BA54652}" type="datetimeFigureOut">
              <a:rPr lang="he-IL" smtClean="0"/>
              <a:t>ז'/תמוז/תשפ"ה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E1648D21-0699-4E18-91AA-BA9B5D801C73}" type="slidenum">
              <a:rPr lang="he-IL" smtClean="0"/>
              <a:t>‹#›</a:t>
            </a:fld>
            <a:endParaRPr lang="he-IL"/>
          </a:p>
        </p:txBody>
      </p:sp>
    </p:spTree>
    <p:extLst>
      <p:ext uri="{BB962C8B-B14F-4D97-AF65-F5344CB8AC3E}">
        <p14:creationId xmlns:p14="http://schemas.microsoft.com/office/powerpoint/2010/main" val="29338142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he-IL"/>
              <a:t>ערוך סגנונות טקסט של תבנית בסיס</a:t>
            </a:r>
          </a:p>
          <a:p>
            <a:pPr lvl="1"/>
            <a:r>
              <a:rPr lang="he-IL"/>
              <a:t>רמה שניה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15D85DB9-6F35-4FF0-99E0-5ACA7BA54652}" type="datetimeFigureOut">
              <a:rPr lang="he-IL" smtClean="0"/>
              <a:t>ז'/תמוז/תשפ"ה</a:t>
            </a:fld>
            <a:endParaRPr lang="he-IL"/>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he-IL"/>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E1648D21-0699-4E18-91AA-BA9B5D801C73}" type="slidenum">
              <a:rPr lang="he-IL" smtClean="0"/>
              <a:t>‹#›</a:t>
            </a:fld>
            <a:endParaRPr lang="he-IL"/>
          </a:p>
        </p:txBody>
      </p:sp>
    </p:spTree>
    <p:extLst>
      <p:ext uri="{BB962C8B-B14F-4D97-AF65-F5344CB8AC3E}">
        <p14:creationId xmlns:p14="http://schemas.microsoft.com/office/powerpoint/2010/main" val="188905330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משנה 2">
            <a:extLst>
              <a:ext uri="{FF2B5EF4-FFF2-40B4-BE49-F238E27FC236}">
                <a16:creationId xmlns:a16="http://schemas.microsoft.com/office/drawing/2014/main" id="{55CCC64F-5BBF-4EE1-89A4-2F5668FDFFED}"/>
              </a:ext>
            </a:extLst>
          </p:cNvPr>
          <p:cNvSpPr>
            <a:spLocks noGrp="1"/>
          </p:cNvSpPr>
          <p:nvPr>
            <p:ph type="subTitle" idx="1"/>
          </p:nvPr>
        </p:nvSpPr>
        <p:spPr>
          <a:xfrm>
            <a:off x="-656041" y="289253"/>
            <a:ext cx="6370235" cy="1696739"/>
          </a:xfrm>
        </p:spPr>
        <p:txBody>
          <a:bodyPr>
            <a:normAutofit/>
          </a:bodyPr>
          <a:lstStyle/>
          <a:p>
            <a:pPr algn="r"/>
            <a:r>
              <a:rPr lang="he-IL" sz="4800" dirty="0">
                <a:cs typeface="BN Handwrite" pitchFamily="2" charset="-79"/>
              </a:rPr>
              <a:t>    </a:t>
            </a:r>
            <a:r>
              <a:rPr lang="he-IL" sz="5400" dirty="0">
                <a:cs typeface="BN Handwrite" pitchFamily="2" charset="-79"/>
              </a:rPr>
              <a:t>תושבים יקרים</a:t>
            </a:r>
          </a:p>
        </p:txBody>
      </p:sp>
      <p:sp>
        <p:nvSpPr>
          <p:cNvPr id="4" name="כותרת משנה 2">
            <a:extLst>
              <a:ext uri="{FF2B5EF4-FFF2-40B4-BE49-F238E27FC236}">
                <a16:creationId xmlns:a16="http://schemas.microsoft.com/office/drawing/2014/main" id="{D3FBA7C3-6177-4BD3-957B-A366FD0F5FC5}"/>
              </a:ext>
            </a:extLst>
          </p:cNvPr>
          <p:cNvSpPr txBox="1">
            <a:spLocks/>
          </p:cNvSpPr>
          <p:nvPr/>
        </p:nvSpPr>
        <p:spPr>
          <a:xfrm>
            <a:off x="215896" y="1328122"/>
            <a:ext cx="6477000" cy="2139574"/>
          </a:xfrm>
          <a:prstGeom prst="rect">
            <a:avLst/>
          </a:prstGeom>
          <a:solidFill>
            <a:schemeClr val="accent5">
              <a:lumMod val="40000"/>
              <a:lumOff val="60000"/>
            </a:schemeClr>
          </a:solidFill>
        </p:spPr>
        <p:txBody>
          <a:bodyPr vert="horz" lIns="91440" tIns="45720" rIns="91440" bIns="45720" rtlCol="0">
            <a:noAutofit/>
          </a:bodyPr>
          <a:lstStyle>
            <a:lvl1pPr marL="0" indent="0" algn="ctr" defTabSz="685800" rtl="1"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1"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1"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כדי שלכולנו יהיו יישובים נקיים ובמקביל נוכל לתרום לאיכות הסביבה ולשמירה עליה, אנו זקוקים לעזרתכם בשמירה על היישוב.</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אחת לשבוע ביום קבוע תפנה המועצה מהישובים </a:t>
            </a:r>
            <a:r>
              <a:rPr kumimoji="0" lang="he-IL"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גזם נקי </a:t>
            </a: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(גיזום ענפים ועלים ללא גזעים, שקיות או באלות). </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המועצה תאסוף </a:t>
            </a:r>
            <a:r>
              <a:rPr kumimoji="0" lang="he-IL" sz="18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גזם נקי </a:t>
            </a: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בלבד מהמיקומים שהוגדרו על ידי הוועד המקומי ביישוכם.</a:t>
            </a:r>
          </a:p>
        </p:txBody>
      </p:sp>
      <p:sp>
        <p:nvSpPr>
          <p:cNvPr id="5" name="כותרת משנה 2">
            <a:extLst>
              <a:ext uri="{FF2B5EF4-FFF2-40B4-BE49-F238E27FC236}">
                <a16:creationId xmlns:a16="http://schemas.microsoft.com/office/drawing/2014/main" id="{90A6686D-A5EA-4E3B-8478-57869A625C11}"/>
              </a:ext>
            </a:extLst>
          </p:cNvPr>
          <p:cNvSpPr txBox="1">
            <a:spLocks/>
          </p:cNvSpPr>
          <p:nvPr/>
        </p:nvSpPr>
        <p:spPr>
          <a:xfrm>
            <a:off x="215900" y="3629642"/>
            <a:ext cx="6477000" cy="1286756"/>
          </a:xfrm>
          <a:prstGeom prst="rect">
            <a:avLst/>
          </a:prstGeom>
          <a:solidFill>
            <a:schemeClr val="accent2">
              <a:lumMod val="40000"/>
              <a:lumOff val="60000"/>
            </a:schemeClr>
          </a:solidFill>
        </p:spPr>
        <p:txBody>
          <a:bodyPr vert="horz" lIns="91440" tIns="45720" rIns="91440" bIns="45720" rtlCol="0">
            <a:noAutofit/>
          </a:bodyPr>
          <a:lstStyle>
            <a:lvl1pPr marL="0" indent="0" algn="ctr" defTabSz="685800" rtl="1"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1"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1"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700" b="1"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פסולת גושית</a:t>
            </a:r>
            <a:r>
              <a:rPr kumimoji="0" lang="he-IL" sz="17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כוללת מוצרים שיצאו מכלל שימוש ותכולת בית בלבד.</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7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כל מה שמחובר לקירות, תקרה או רצפת הבית אינו פסולת גושית ונחשב      פסולת בניין. </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7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מועדי הפינוי בתאום עם הוועד המקומי ביישובכם.</a:t>
            </a:r>
          </a:p>
        </p:txBody>
      </p:sp>
      <p:sp>
        <p:nvSpPr>
          <p:cNvPr id="7" name="כותרת משנה 2">
            <a:extLst>
              <a:ext uri="{FF2B5EF4-FFF2-40B4-BE49-F238E27FC236}">
                <a16:creationId xmlns:a16="http://schemas.microsoft.com/office/drawing/2014/main" id="{E90C82B7-26BC-4AAD-B9A9-A219E952B813}"/>
              </a:ext>
            </a:extLst>
          </p:cNvPr>
          <p:cNvSpPr txBox="1">
            <a:spLocks/>
          </p:cNvSpPr>
          <p:nvPr/>
        </p:nvSpPr>
        <p:spPr>
          <a:xfrm>
            <a:off x="243072" y="5133336"/>
            <a:ext cx="6476999" cy="4071403"/>
          </a:xfrm>
          <a:prstGeom prst="rect">
            <a:avLst/>
          </a:prstGeom>
          <a:solidFill>
            <a:schemeClr val="accent6">
              <a:lumMod val="40000"/>
              <a:lumOff val="60000"/>
            </a:schemeClr>
          </a:solidFill>
        </p:spPr>
        <p:txBody>
          <a:bodyPr vert="horz" lIns="91440" tIns="45720" rIns="91440" bIns="45720" rtlCol="0">
            <a:normAutofit/>
          </a:bodyPr>
          <a:lstStyle>
            <a:lvl1pPr marL="0" indent="0" algn="ctr" defTabSz="685800" rtl="1"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1"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1"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1"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2000" b="1" i="0" u="none" strike="noStrike" kern="1200" cap="none" spc="0" normalizeH="0" baseline="0" noProof="0" dirty="0">
                <a:ln>
                  <a:noFill/>
                </a:ln>
                <a:solidFill>
                  <a:srgbClr val="CC6600"/>
                </a:solidFill>
                <a:effectLst/>
                <a:uLnTx/>
                <a:uFillTx/>
                <a:latin typeface="Calibri" panose="020F0502020204030204"/>
                <a:ea typeface="+mn-ea"/>
                <a:cs typeface="Arial" panose="020B0604020202020204" pitchFamily="34" charset="0"/>
              </a:rPr>
              <a:t>המועצה אינה מפנה:</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600" b="1" i="0" u="sng"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פסולת אלקטרונית: </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מכשירי חשמל גדולים וישנים ניתן לפנות בהזמנת פינוי מדרכה בתאריכים נבחרים על ידי מילוי לינק בו מזמינים פינוי בקליק באתר המועצה. פסולת אלקטרונית קטנה ניתן להשליך בחבית המיועדת לכך ביישובכם אשר לרוב ממוקמת במרכז </a:t>
            </a:r>
            <a:r>
              <a:rPr kumimoji="0" lang="he-IL" sz="1600" b="0" i="0" u="none" strike="noStrike" kern="1200" cap="none" spc="0" normalizeH="0" baseline="0" noProof="0" dirty="0" err="1">
                <a:ln>
                  <a:noFill/>
                </a:ln>
                <a:solidFill>
                  <a:prstClr val="black"/>
                </a:solidFill>
                <a:effectLst/>
                <a:uLnTx/>
                <a:uFillTx/>
                <a:latin typeface="Calibri" panose="020F0502020204030204"/>
                <a:ea typeface="+mn-ea"/>
                <a:cs typeface="Arial" panose="020B0604020202020204" pitchFamily="34" charset="0"/>
              </a:rPr>
              <a:t>המיחזור</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או במזכירות.</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600" b="1" i="0" u="sng"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גזם חריג: </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גזם כתוצאה מכריתה של עצים או כמויות גדולות שיוצאו מחצר הבית, באחריות התושב לפינוי באופן עצמאי בלבד.</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600" b="1" i="0" u="sng"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גזם חקלאי: </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פסולת חקלאית נוצרת מפעילות החקלאות וכוללת גזם חקלאי ופסולת אי-אורגנית (</a:t>
            </a:r>
            <a:r>
              <a:rPr kumimoji="0" lang="he-IL" sz="1600" b="0" i="0" u="none" strike="noStrike" kern="1200" cap="none" spc="0" normalizeH="0" baseline="0" noProof="0" dirty="0" err="1">
                <a:ln>
                  <a:noFill/>
                </a:ln>
                <a:solidFill>
                  <a:prstClr val="black"/>
                </a:solidFill>
                <a:effectLst/>
                <a:uLnTx/>
                <a:uFillTx/>
                <a:latin typeface="Calibri" panose="020F0502020204030204"/>
                <a:ea typeface="+mn-ea"/>
                <a:cs typeface="Arial" panose="020B0604020202020204" pitchFamily="34" charset="0"/>
              </a:rPr>
              <a:t>ניילונים</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צנרת, אריזות חומרי ריסוסים, צמיגים </a:t>
            </a:r>
            <a:r>
              <a:rPr kumimoji="0" lang="he-IL" sz="1600" b="0" i="0" u="none" strike="noStrike" kern="1200" cap="none" spc="0" normalizeH="0" baseline="0" noProof="0" dirty="0" err="1">
                <a:ln>
                  <a:noFill/>
                </a:ln>
                <a:solidFill>
                  <a:prstClr val="black"/>
                </a:solidFill>
                <a:effectLst/>
                <a:uLnTx/>
                <a:uFillTx/>
                <a:latin typeface="Calibri" panose="020F0502020204030204"/>
                <a:ea typeface="+mn-ea"/>
                <a:cs typeface="Arial" panose="020B0604020202020204" pitchFamily="34" charset="0"/>
              </a:rPr>
              <a:t>וכו</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פסולת זו תפונה על ידי החקלאי בלבד לאתרים מורשים.</a:t>
            </a:r>
          </a:p>
          <a:p>
            <a:pPr marL="0" marR="0" lvl="0" indent="0" algn="r" defTabSz="685800" rtl="1" eaLnBrk="1" fontAlgn="auto" latinLnBrk="0" hangingPunct="1">
              <a:lnSpc>
                <a:spcPct val="90000"/>
              </a:lnSpc>
              <a:spcBef>
                <a:spcPts val="750"/>
              </a:spcBef>
              <a:spcAft>
                <a:spcPts val="0"/>
              </a:spcAft>
              <a:buClrTx/>
              <a:buSzTx/>
              <a:buFont typeface="Arial" panose="020B0604020202020204" pitchFamily="34" charset="0"/>
              <a:buNone/>
              <a:tabLst/>
              <a:defRPr/>
            </a:pPr>
            <a:r>
              <a:rPr kumimoji="0" lang="he-IL" sz="1600" b="1" i="0" u="sng"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פסולת בניין:</a:t>
            </a:r>
            <a:r>
              <a:rPr kumimoji="0" lang="he-IL" sz="16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פסולת זו כולל כל פריט שהיה מחובר לרצפה, תקרה או קירות או תוצרי תיקון ושיפוץ. באחריות התושב לפנותה לאתר מורשה בלבד.</a:t>
            </a:r>
          </a:p>
        </p:txBody>
      </p:sp>
      <p:sp>
        <p:nvSpPr>
          <p:cNvPr id="8" name="מלבן 7">
            <a:extLst>
              <a:ext uri="{FF2B5EF4-FFF2-40B4-BE49-F238E27FC236}">
                <a16:creationId xmlns:a16="http://schemas.microsoft.com/office/drawing/2014/main" id="{9C5752B2-598D-4A95-8C64-7DB0B953B1F7}"/>
              </a:ext>
            </a:extLst>
          </p:cNvPr>
          <p:cNvSpPr/>
          <p:nvPr/>
        </p:nvSpPr>
        <p:spPr>
          <a:xfrm>
            <a:off x="838200" y="9432081"/>
            <a:ext cx="6019800" cy="369332"/>
          </a:xfrm>
          <a:prstGeom prst="rect">
            <a:avLst/>
          </a:prstGeom>
        </p:spPr>
        <p:txBody>
          <a:bodyPr wrap="square">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לרשותכם מוקד מועצה 106, 24/7 או </a:t>
            </a:r>
            <a:r>
              <a:rPr kumimoji="0" lang="he-IL" sz="1800" b="0" i="0" u="none" strike="noStrike" kern="1200" cap="none" spc="0" normalizeH="0" baseline="0" noProof="0" dirty="0" err="1">
                <a:ln>
                  <a:noFill/>
                </a:ln>
                <a:solidFill>
                  <a:prstClr val="black"/>
                </a:solidFill>
                <a:effectLst/>
                <a:uLnTx/>
                <a:uFillTx/>
                <a:latin typeface="Calibri" panose="020F0502020204030204"/>
                <a:ea typeface="+mn-ea"/>
                <a:cs typeface="Arial" panose="020B0604020202020204" pitchFamily="34" charset="0"/>
              </a:rPr>
              <a:t>בוואטסאפ</a:t>
            </a:r>
            <a:r>
              <a:rPr kumimoji="0" lang="he-IL" sz="1800" b="0" i="0" u="none" strike="noStrike" kern="1200" cap="none" spc="0" normalizeH="0" baseline="0" noProof="0" dirty="0">
                <a:ln>
                  <a:noFill/>
                </a:ln>
                <a:solidFill>
                  <a:prstClr val="black"/>
                </a:solidFill>
                <a:effectLst/>
                <a:uLnTx/>
                <a:uFillTx/>
                <a:latin typeface="Calibri" panose="020F0502020204030204"/>
                <a:ea typeface="+mn-ea"/>
                <a:cs typeface="Arial" panose="020B0604020202020204" pitchFamily="34" charset="0"/>
              </a:rPr>
              <a:t> 0549099106</a:t>
            </a:r>
          </a:p>
        </p:txBody>
      </p:sp>
      <p:sp>
        <p:nvSpPr>
          <p:cNvPr id="9" name="TextBox 8">
            <a:extLst>
              <a:ext uri="{FF2B5EF4-FFF2-40B4-BE49-F238E27FC236}">
                <a16:creationId xmlns:a16="http://schemas.microsoft.com/office/drawing/2014/main" id="{679F648C-3B6A-424A-9DFF-7CB51010C65C}"/>
              </a:ext>
            </a:extLst>
          </p:cNvPr>
          <p:cNvSpPr txBox="1"/>
          <p:nvPr/>
        </p:nvSpPr>
        <p:spPr>
          <a:xfrm>
            <a:off x="888996" y="8241192"/>
            <a:ext cx="5803900" cy="1077218"/>
          </a:xfrm>
          <a:prstGeom prst="rect">
            <a:avLst/>
          </a:prstGeom>
          <a:noFill/>
        </p:spPr>
        <p:txBody>
          <a:bodyPr wrap="square" rtlCol="1">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he-IL" sz="3200" b="0" i="0" u="none" strike="noStrike" kern="1200" cap="none" spc="0" normalizeH="0" baseline="0" noProof="0" dirty="0">
                <a:ln>
                  <a:noFill/>
                </a:ln>
                <a:solidFill>
                  <a:prstClr val="black"/>
                </a:solidFill>
                <a:effectLst/>
                <a:uLnTx/>
                <a:uFillTx/>
                <a:latin typeface="Calibri" panose="020F0502020204030204"/>
                <a:ea typeface="+mn-ea"/>
                <a:cs typeface="BN Handwrite" pitchFamily="2" charset="-79"/>
              </a:rPr>
              <a:t>כדי שכולנו יהיה נעים ונוכל לתרום לסביבה בה אנו חיים,          אנא שמרו על החוקים וכך כולנו מרוויחים...</a:t>
            </a:r>
          </a:p>
        </p:txBody>
      </p:sp>
      <p:pic>
        <p:nvPicPr>
          <p:cNvPr id="11" name="תמונה 10">
            <a:extLst>
              <a:ext uri="{FF2B5EF4-FFF2-40B4-BE49-F238E27FC236}">
                <a16:creationId xmlns:a16="http://schemas.microsoft.com/office/drawing/2014/main" id="{C37F9614-63FB-4F1D-8710-EE2CF65BD9B8}"/>
              </a:ext>
            </a:extLst>
          </p:cNvPr>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15899" y="212264"/>
            <a:ext cx="990601" cy="1124408"/>
          </a:xfrm>
          <a:prstGeom prst="rect">
            <a:avLst/>
          </a:prstGeom>
        </p:spPr>
      </p:pic>
      <p:pic>
        <p:nvPicPr>
          <p:cNvPr id="13" name="תמונה 12">
            <a:extLst>
              <a:ext uri="{FF2B5EF4-FFF2-40B4-BE49-F238E27FC236}">
                <a16:creationId xmlns:a16="http://schemas.microsoft.com/office/drawing/2014/main" id="{569C6A88-D6C0-4851-AF43-48B76FA23B74}"/>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20410916">
            <a:off x="-61738" y="2732736"/>
            <a:ext cx="1254855" cy="1091178"/>
          </a:xfrm>
          <a:prstGeom prst="rect">
            <a:avLst/>
          </a:prstGeom>
        </p:spPr>
      </p:pic>
      <p:pic>
        <p:nvPicPr>
          <p:cNvPr id="14" name="תמונה 13">
            <a:extLst>
              <a:ext uri="{FF2B5EF4-FFF2-40B4-BE49-F238E27FC236}">
                <a16:creationId xmlns:a16="http://schemas.microsoft.com/office/drawing/2014/main" id="{000F4B9F-7414-48E6-9195-7FA9C5FB0F91}"/>
              </a:ext>
            </a:extLst>
          </p:cNvPr>
          <p:cNvPicPr>
            <a:picLocks noChangeAspect="1"/>
          </p:cNvPicPr>
          <p:nvPr/>
        </p:nvPicPr>
        <p:blipFill>
          <a:blip r:embed="rId4">
            <a:clrChange>
              <a:clrFrom>
                <a:srgbClr val="FFFFFF"/>
              </a:clrFrom>
              <a:clrTo>
                <a:srgbClr val="FFFFFF">
                  <a:alpha val="0"/>
                </a:srgbClr>
              </a:clrTo>
            </a:clrChange>
          </a:blip>
          <a:stretch>
            <a:fillRect/>
          </a:stretch>
        </p:blipFill>
        <p:spPr>
          <a:xfrm>
            <a:off x="5634229" y="512960"/>
            <a:ext cx="1150529" cy="891660"/>
          </a:xfrm>
          <a:prstGeom prst="rect">
            <a:avLst/>
          </a:prstGeom>
        </p:spPr>
      </p:pic>
      <p:pic>
        <p:nvPicPr>
          <p:cNvPr id="1028" name="Picture 4" descr="Hoarding Clipart Messy Pile Of Furniture Cartoon Vector, Cartoon Clipart, Furniture  Clipart, Hoarding PNG and Vector with Transparent Background for Free  Download">
            <a:extLst>
              <a:ext uri="{FF2B5EF4-FFF2-40B4-BE49-F238E27FC236}">
                <a16:creationId xmlns:a16="http://schemas.microsoft.com/office/drawing/2014/main" id="{7BA77D35-441A-49C9-8A4B-58796BFF5727}"/>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400" y="4373653"/>
            <a:ext cx="1231900" cy="1231900"/>
          </a:xfrm>
          <a:prstGeom prst="rect">
            <a:avLst/>
          </a:prstGeom>
          <a:noFill/>
          <a:extLst>
            <a:ext uri="{909E8E84-426E-40DD-AFC4-6F175D3DCCD1}">
              <a14:hiddenFill xmlns:a14="http://schemas.microsoft.com/office/drawing/2010/main">
                <a:solidFill>
                  <a:srgbClr val="FFFFFF"/>
                </a:solidFill>
              </a14:hiddenFill>
            </a:ext>
          </a:extLst>
        </p:spPr>
      </p:pic>
      <p:pic>
        <p:nvPicPr>
          <p:cNvPr id="16" name="תמונה 15">
            <a:extLst>
              <a:ext uri="{FF2B5EF4-FFF2-40B4-BE49-F238E27FC236}">
                <a16:creationId xmlns:a16="http://schemas.microsoft.com/office/drawing/2014/main" id="{B97BC6E2-AFC2-46B0-889B-3E29EC08A73F}"/>
              </a:ext>
            </a:extLst>
          </p:cNvPr>
          <p:cNvPicPr>
            <a:picLocks noChangeAspect="1"/>
          </p:cNvPicPr>
          <p:nvPr/>
        </p:nvPicPr>
        <p:blipFill rotWithShape="1">
          <a:blip r:embed="rId6">
            <a:clrChange>
              <a:clrFrom>
                <a:srgbClr val="FFFFFF"/>
              </a:clrFrom>
              <a:clrTo>
                <a:srgbClr val="FFFFFF">
                  <a:alpha val="0"/>
                </a:srgbClr>
              </a:clrTo>
            </a:clrChange>
          </a:blip>
          <a:srcRect l="11026" t="8571" r="14616" b="30476"/>
          <a:stretch/>
        </p:blipFill>
        <p:spPr>
          <a:xfrm>
            <a:off x="-209551" y="8116901"/>
            <a:ext cx="1841500" cy="1457170"/>
          </a:xfrm>
          <a:prstGeom prst="rect">
            <a:avLst/>
          </a:prstGeom>
        </p:spPr>
      </p:pic>
      <p:pic>
        <p:nvPicPr>
          <p:cNvPr id="15" name="תמונה 14">
            <a:extLst>
              <a:ext uri="{FF2B5EF4-FFF2-40B4-BE49-F238E27FC236}">
                <a16:creationId xmlns:a16="http://schemas.microsoft.com/office/drawing/2014/main" id="{604A1F22-7210-4703-86BA-C43CFA8DF7B0}"/>
              </a:ext>
            </a:extLst>
          </p:cNvPr>
          <p:cNvPicPr>
            <a:picLocks noChangeAspect="1"/>
          </p:cNvPicPr>
          <p:nvPr/>
        </p:nvPicPr>
        <p:blipFill>
          <a:blip r:embed="rId3">
            <a:clrChange>
              <a:clrFrom>
                <a:srgbClr val="FFFFFF"/>
              </a:clrFrom>
              <a:clrTo>
                <a:srgbClr val="FFFFFF">
                  <a:alpha val="0"/>
                </a:srgbClr>
              </a:clrTo>
            </a:clrChange>
          </a:blip>
          <a:stretch>
            <a:fillRect/>
          </a:stretch>
        </p:blipFill>
        <p:spPr>
          <a:xfrm rot="11096670">
            <a:off x="-36878" y="2802852"/>
            <a:ext cx="1254855" cy="1091178"/>
          </a:xfrm>
          <a:prstGeom prst="rect">
            <a:avLst/>
          </a:prstGeom>
        </p:spPr>
      </p:pic>
    </p:spTree>
    <p:extLst>
      <p:ext uri="{BB962C8B-B14F-4D97-AF65-F5344CB8AC3E}">
        <p14:creationId xmlns:p14="http://schemas.microsoft.com/office/powerpoint/2010/main" val="3820046647"/>
      </p:ext>
    </p:extLst>
  </p:cSld>
  <p:clrMapOvr>
    <a:masterClrMapping/>
  </p:clrMapOvr>
</p:sld>
</file>

<file path=ppt/theme/theme1.xml><?xml version="1.0" encoding="utf-8"?>
<a:theme xmlns:a="http://schemas.openxmlformats.org/drawingml/2006/main" name="ערכת נושא Office">
  <a:themeElements>
    <a:clrScheme name="ערכת נושא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ערכת נושא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ערכת נושא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TotalTime>
  <Words>249</Words>
  <Application>Microsoft Office PowerPoint</Application>
  <PresentationFormat>נייר A4 ‏(210x297 מ"מ)</PresentationFormat>
  <Paragraphs>14</Paragraphs>
  <Slides>1</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1</vt:i4>
      </vt:variant>
    </vt:vector>
  </HeadingPairs>
  <TitlesOfParts>
    <vt:vector size="7" baseType="lpstr">
      <vt:lpstr>Arial</vt:lpstr>
      <vt:lpstr>BN Handwrite</vt:lpstr>
      <vt:lpstr>Calibri</vt:lpstr>
      <vt:lpstr>Calibri Light</vt:lpstr>
      <vt:lpstr>Times New Roman</vt:lpstr>
      <vt:lpstr>ערכת נושא Office</vt:lpstr>
      <vt:lpstr>מצגת של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רווי דפני - רכזת חינוך סביבתי ומקדמת בריאות</dc:creator>
  <cp:lastModifiedBy>רווי דפני - רכזת חינוך סביבתי ומקדמת בריאות</cp:lastModifiedBy>
  <cp:revision>1</cp:revision>
  <dcterms:created xsi:type="dcterms:W3CDTF">2025-07-03T08:28:31Z</dcterms:created>
  <dcterms:modified xsi:type="dcterms:W3CDTF">2025-07-03T08:34:50Z</dcterms:modified>
</cp:coreProperties>
</file>